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8A7A-6524-40D8-86B0-336FA5F1183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C51D-7193-4EFC-9770-EF0A6EA9E229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8A7A-6524-40D8-86B0-336FA5F1183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C51D-7193-4EFC-9770-EF0A6EA9E22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8A7A-6524-40D8-86B0-336FA5F1183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C51D-7193-4EFC-9770-EF0A6EA9E22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8A7A-6524-40D8-86B0-336FA5F1183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C51D-7193-4EFC-9770-EF0A6EA9E22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8A7A-6524-40D8-86B0-336FA5F1183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C51D-7193-4EFC-9770-EF0A6EA9E229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8A7A-6524-40D8-86B0-336FA5F1183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C51D-7193-4EFC-9770-EF0A6EA9E22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8A7A-6524-40D8-86B0-336FA5F1183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C51D-7193-4EFC-9770-EF0A6EA9E22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8A7A-6524-40D8-86B0-336FA5F1183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C51D-7193-4EFC-9770-EF0A6EA9E22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8A7A-6524-40D8-86B0-336FA5F1183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C51D-7193-4EFC-9770-EF0A6EA9E22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8A7A-6524-40D8-86B0-336FA5F1183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C51D-7193-4EFC-9770-EF0A6EA9E22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8A7A-6524-40D8-86B0-336FA5F1183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919C51D-7193-4EFC-9770-EF0A6EA9E229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208A7A-6524-40D8-86B0-336FA5F1183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919C51D-7193-4EFC-9770-EF0A6EA9E229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SISTEMA FISCAL ESPAÑOL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4282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794352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SISTEMA FISCAL ESPAÑOL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El </a:t>
            </a:r>
            <a:r>
              <a:rPr lang="es-ES" dirty="0"/>
              <a:t>sistema fiscal se enmarca dentro </a:t>
            </a:r>
            <a:r>
              <a:rPr lang="es-ES" dirty="0"/>
              <a:t>de la actividad financiera del estado y representa el </a:t>
            </a:r>
            <a:r>
              <a:rPr lang="es-ES" dirty="0"/>
              <a:t>conjunto ordenado </a:t>
            </a:r>
            <a:r>
              <a:rPr lang="es-ES" dirty="0"/>
              <a:t>de </a:t>
            </a:r>
            <a:r>
              <a:rPr lang="es-ES" dirty="0"/>
              <a:t>ingresos </a:t>
            </a:r>
            <a:r>
              <a:rPr lang="es-ES" dirty="0"/>
              <a:t>públicos, entendidos estos como toda </a:t>
            </a:r>
            <a:r>
              <a:rPr lang="es-ES" dirty="0"/>
              <a:t>suma monetaria, percibida por </a:t>
            </a:r>
            <a:r>
              <a:rPr lang="es-ES" dirty="0"/>
              <a:t>un ente </a:t>
            </a:r>
            <a:r>
              <a:rPr lang="es-ES" dirty="0"/>
              <a:t>público, con </a:t>
            </a:r>
            <a:r>
              <a:rPr lang="es-ES" dirty="0"/>
              <a:t>el objetivo </a:t>
            </a:r>
            <a:r>
              <a:rPr lang="es-ES" dirty="0"/>
              <a:t>esencial de </a:t>
            </a:r>
            <a:r>
              <a:rPr lang="es-ES" dirty="0"/>
              <a:t>financiar los </a:t>
            </a:r>
            <a:r>
              <a:rPr lang="es-ES" dirty="0"/>
              <a:t>gastos públicos y </a:t>
            </a:r>
            <a:r>
              <a:rPr lang="es-ES" dirty="0" smtClean="0"/>
              <a:t>contribuir, en su caso, </a:t>
            </a:r>
            <a:r>
              <a:rPr lang="es-ES" dirty="0"/>
              <a:t>a otros fines y políticas </a:t>
            </a:r>
            <a:r>
              <a:rPr lang="es-ES" dirty="0"/>
              <a:t>del </a:t>
            </a:r>
            <a:r>
              <a:rPr lang="es-ES" dirty="0"/>
              <a:t>estado.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95081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EL SISTEMA FISCAL ESPAÑOL EN LA CONSTITUCIÓN ESPAÑOLA DE 1978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/>
              <a:t>La Constitución española de 1978 </a:t>
            </a:r>
            <a:r>
              <a:rPr lang="es-ES" dirty="0"/>
              <a:t>(en adelante, CE)</a:t>
            </a:r>
            <a:r>
              <a:rPr lang="es-ES" dirty="0" smtClean="0"/>
              <a:t> es la </a:t>
            </a:r>
            <a:r>
              <a:rPr lang="es-ES" dirty="0"/>
              <a:t>n</a:t>
            </a:r>
            <a:r>
              <a:rPr lang="es-ES" dirty="0" smtClean="0"/>
              <a:t>orma fundamental, superior y primaria del ordenamiento jurídico español.</a:t>
            </a:r>
          </a:p>
          <a:p>
            <a:pPr algn="just"/>
            <a:r>
              <a:rPr lang="es-ES" dirty="0" smtClean="0"/>
              <a:t>Posición de la CE en el ordenamiento jurídico:</a:t>
            </a:r>
          </a:p>
          <a:p>
            <a:pPr algn="just">
              <a:buFontTx/>
              <a:buChar char="-"/>
            </a:pPr>
            <a:r>
              <a:rPr lang="es-ES" dirty="0" smtClean="0"/>
              <a:t>Carácter normativo: ostenta la naturaleza de auténtica norma jurídica.</a:t>
            </a:r>
          </a:p>
          <a:p>
            <a:pPr algn="just">
              <a:buFontTx/>
              <a:buChar char="-"/>
            </a:pPr>
            <a:r>
              <a:rPr lang="es-ES" dirty="0" smtClean="0"/>
              <a:t>Ley superior: cúspide del ordenamiento jurídico, supremacía jerárquica y norma primaria emanada del poder constituyente que determina la validez del resto de normas jurídicas.</a:t>
            </a:r>
          </a:p>
          <a:p>
            <a:pPr algn="just">
              <a:buFontTx/>
              <a:buChar char="-"/>
            </a:pPr>
            <a:endParaRPr lang="es-ES" dirty="0" smtClean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 smtClean="0"/>
          </a:p>
          <a:p>
            <a:pPr algn="just"/>
            <a:endParaRPr lang="es-ES" dirty="0" smtClean="0"/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66713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EL SISTEMA FISCAL ESPAÑOL EN LA CONSTITUCIÓN ESPAÑOLA DE 1978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b="1" i="1" u="sng" dirty="0" smtClean="0"/>
              <a:t>Artículo </a:t>
            </a:r>
            <a:r>
              <a:rPr lang="es-ES" b="1" i="1" u="sng" dirty="0"/>
              <a:t>31 CE</a:t>
            </a:r>
            <a:r>
              <a:rPr lang="es-ES" b="1" i="1" u="sng" dirty="0" smtClean="0"/>
              <a:t>:</a:t>
            </a:r>
          </a:p>
          <a:p>
            <a:pPr marL="0" indent="0">
              <a:buNone/>
            </a:pPr>
            <a:endParaRPr lang="es-ES" b="1" i="1" u="sng" dirty="0" smtClean="0"/>
          </a:p>
          <a:p>
            <a:pPr marL="0" indent="0">
              <a:buNone/>
            </a:pPr>
            <a:r>
              <a:rPr lang="es-ES" i="1" dirty="0" smtClean="0"/>
              <a:t>1. </a:t>
            </a:r>
            <a:r>
              <a:rPr lang="es-ES" b="1" i="1" dirty="0" smtClean="0"/>
              <a:t>Todos </a:t>
            </a:r>
            <a:r>
              <a:rPr lang="es-ES" b="1" i="1" dirty="0"/>
              <a:t>contribuirán </a:t>
            </a:r>
            <a:r>
              <a:rPr lang="es-ES" i="1" dirty="0"/>
              <a:t>al sostenimiento de los gastos públicos de acuerdo con su </a:t>
            </a:r>
            <a:r>
              <a:rPr lang="es-ES" b="1" i="1" dirty="0"/>
              <a:t>capacidad económica </a:t>
            </a:r>
            <a:r>
              <a:rPr lang="es-ES" i="1" dirty="0"/>
              <a:t>mediante un </a:t>
            </a:r>
            <a:r>
              <a:rPr lang="es-ES" b="1" i="1" dirty="0"/>
              <a:t>sistema tributario justo</a:t>
            </a:r>
            <a:r>
              <a:rPr lang="es-ES" i="1" dirty="0"/>
              <a:t> inspirado en los principios de </a:t>
            </a:r>
            <a:r>
              <a:rPr lang="es-ES" b="1" i="1" dirty="0"/>
              <a:t>igualdad</a:t>
            </a:r>
            <a:r>
              <a:rPr lang="es-ES" i="1" dirty="0"/>
              <a:t> y </a:t>
            </a:r>
            <a:r>
              <a:rPr lang="es-ES" b="1" i="1" dirty="0"/>
              <a:t>progresividad</a:t>
            </a:r>
            <a:r>
              <a:rPr lang="es-ES" i="1" dirty="0"/>
              <a:t> que, </a:t>
            </a:r>
            <a:r>
              <a:rPr lang="es-ES" b="1" i="1" dirty="0"/>
              <a:t>en ningún caso, tendrá alcance confiscatorio</a:t>
            </a:r>
            <a:r>
              <a:rPr lang="es-ES" i="1" dirty="0" smtClean="0"/>
              <a:t>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i="1" dirty="0" smtClean="0"/>
              <a:t>3</a:t>
            </a:r>
            <a:r>
              <a:rPr lang="es-ES" i="1" dirty="0"/>
              <a:t>. </a:t>
            </a:r>
            <a:r>
              <a:rPr lang="es-ES" b="1" i="1" dirty="0"/>
              <a:t>Sólo podrán establecerse </a:t>
            </a:r>
            <a:r>
              <a:rPr lang="es-ES" i="1" dirty="0"/>
              <a:t>prestaciones personales o patrimoniales de carácter público </a:t>
            </a:r>
            <a:r>
              <a:rPr lang="es-ES" b="1" i="1" dirty="0"/>
              <a:t>con arreglo a la ley</a:t>
            </a:r>
            <a:r>
              <a:rPr lang="es-ES" i="1" dirty="0"/>
              <a:t>.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63813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EL SISTEMA FISCAL ESPAÑOL EN LA CONSTITUCIÓN ESPAÑOLA DE 1978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b="1" i="1" u="sng" dirty="0"/>
              <a:t>Artículo </a:t>
            </a:r>
            <a:r>
              <a:rPr lang="es-ES" b="1" i="1" u="sng" dirty="0" smtClean="0"/>
              <a:t>133</a:t>
            </a:r>
          </a:p>
          <a:p>
            <a:pPr marL="0" indent="0">
              <a:buNone/>
            </a:pPr>
            <a:endParaRPr lang="es-ES" b="1" i="1" u="sng" dirty="0"/>
          </a:p>
          <a:p>
            <a:pPr marL="0" indent="0">
              <a:buNone/>
            </a:pPr>
            <a:r>
              <a:rPr lang="es-ES" dirty="0" smtClean="0"/>
              <a:t>1. </a:t>
            </a:r>
            <a:r>
              <a:rPr lang="es-ES" i="1" dirty="0" smtClean="0"/>
              <a:t>La </a:t>
            </a:r>
            <a:r>
              <a:rPr lang="es-ES" b="1" i="1" dirty="0"/>
              <a:t>potestad originaria para establecer los tributos</a:t>
            </a:r>
            <a:r>
              <a:rPr lang="es-ES" i="1" dirty="0"/>
              <a:t> corresponde exclusivamente al </a:t>
            </a:r>
            <a:r>
              <a:rPr lang="es-ES" b="1" i="1" dirty="0"/>
              <a:t>Estado, mediante ley</a:t>
            </a:r>
            <a:r>
              <a:rPr lang="es-ES" i="1" dirty="0" smtClean="0"/>
              <a:t>.</a:t>
            </a:r>
          </a:p>
          <a:p>
            <a:pPr marL="0" indent="0">
              <a:buNone/>
            </a:pPr>
            <a:endParaRPr lang="es-ES" i="1" dirty="0"/>
          </a:p>
          <a:p>
            <a:pPr marL="0" indent="0">
              <a:buNone/>
            </a:pPr>
            <a:r>
              <a:rPr lang="es-ES" i="1" dirty="0"/>
              <a:t>2. Las </a:t>
            </a:r>
            <a:r>
              <a:rPr lang="es-ES" b="1" i="1" dirty="0"/>
              <a:t>Comunidades Autónomas y las Corporaciones locales podrán establecer y exigir tributos, de acuerdo con la Constitución y las leyes</a:t>
            </a:r>
            <a:r>
              <a:rPr lang="es-ES" i="1" dirty="0"/>
              <a:t>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033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722344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EL SISTEMA TRIBUTARIO ESPAÑOL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89120"/>
          </a:xfrm>
        </p:spPr>
        <p:txBody>
          <a:bodyPr/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ctr">
              <a:buNone/>
            </a:pPr>
            <a:endParaRPr lang="es-ES" dirty="0" smtClean="0"/>
          </a:p>
          <a:p>
            <a:pPr marL="0" indent="0" algn="ctr">
              <a:buNone/>
            </a:pPr>
            <a:r>
              <a:rPr lang="es-ES" dirty="0" smtClean="0"/>
              <a:t>El </a:t>
            </a:r>
            <a:r>
              <a:rPr lang="es-ES" b="1" dirty="0" smtClean="0"/>
              <a:t>sistema </a:t>
            </a:r>
            <a:r>
              <a:rPr lang="es-ES" b="1" dirty="0"/>
              <a:t>t</a:t>
            </a:r>
            <a:r>
              <a:rPr lang="es-ES" b="1" dirty="0" smtClean="0"/>
              <a:t>ributario </a:t>
            </a:r>
            <a:r>
              <a:rPr lang="es-ES" dirty="0" smtClean="0"/>
              <a:t>puede ser calificado como el </a:t>
            </a:r>
            <a:r>
              <a:rPr lang="es-ES" b="1" dirty="0" smtClean="0"/>
              <a:t>conjunto </a:t>
            </a:r>
            <a:r>
              <a:rPr lang="es-ES" b="1" dirty="0"/>
              <a:t>ordenado de tributos</a:t>
            </a:r>
            <a:r>
              <a:rPr lang="es-ES" dirty="0"/>
              <a:t>, principal fuente de </a:t>
            </a:r>
            <a:r>
              <a:rPr lang="es-ES" b="1" dirty="0"/>
              <a:t>ingresos </a:t>
            </a:r>
            <a:r>
              <a:rPr lang="es-ES" b="1" dirty="0" smtClean="0"/>
              <a:t>públicos</a:t>
            </a:r>
            <a:r>
              <a:rPr lang="es-ES" dirty="0" smtClean="0"/>
              <a:t>, </a:t>
            </a:r>
            <a:r>
              <a:rPr lang="es-ES" dirty="0"/>
              <a:t>cuya finalidad primordial es el </a:t>
            </a:r>
            <a:r>
              <a:rPr lang="es-ES" b="1" dirty="0"/>
              <a:t>sostenimiento de los gastos públicos</a:t>
            </a:r>
            <a:r>
              <a:rPr lang="es-ES" dirty="0"/>
              <a:t>, </a:t>
            </a:r>
            <a:r>
              <a:rPr lang="es-ES" dirty="0" smtClean="0"/>
              <a:t>de acuerdo con lo que establecen la </a:t>
            </a:r>
            <a:r>
              <a:rPr lang="es-ES" dirty="0"/>
              <a:t>Constitución </a:t>
            </a:r>
            <a:r>
              <a:rPr lang="es-ES" dirty="0" smtClean="0"/>
              <a:t>y las Leyes.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85002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794352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EL SISTEMA TRIBUTARIO ESPAÑOL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/>
              <a:t>Los </a:t>
            </a:r>
            <a:r>
              <a:rPr lang="es-ES" b="1" u="sng" dirty="0"/>
              <a:t>principios del sistema tributario</a:t>
            </a:r>
            <a:r>
              <a:rPr lang="es-ES" dirty="0"/>
              <a:t> </a:t>
            </a:r>
            <a:r>
              <a:rPr lang="es-ES" dirty="0" smtClean="0"/>
              <a:t>emanan </a:t>
            </a:r>
            <a:r>
              <a:rPr lang="es-ES" dirty="0"/>
              <a:t>de la </a:t>
            </a:r>
            <a:r>
              <a:rPr lang="es-ES" dirty="0" smtClean="0"/>
              <a:t>CE:</a:t>
            </a:r>
          </a:p>
          <a:p>
            <a:pPr marL="0" indent="0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- </a:t>
            </a:r>
            <a:r>
              <a:rPr lang="es-ES" dirty="0"/>
              <a:t>Generalidad: todos contribuirán al sostenimiento de gastos púbicos.</a:t>
            </a:r>
          </a:p>
          <a:p>
            <a:pPr marL="0" indent="0" algn="just">
              <a:buNone/>
            </a:pPr>
            <a:r>
              <a:rPr lang="es-ES" dirty="0"/>
              <a:t>- Igualdad: a iguales supuestos, igualdad de trato; no discriminación </a:t>
            </a:r>
            <a:r>
              <a:rPr lang="es-ES" dirty="0" smtClean="0"/>
              <a:t>arbitraria.</a:t>
            </a:r>
            <a:endParaRPr lang="es-ES" dirty="0"/>
          </a:p>
          <a:p>
            <a:pPr marL="0" indent="0" algn="just">
              <a:buNone/>
            </a:pPr>
            <a:r>
              <a:rPr lang="es-ES" dirty="0"/>
              <a:t>- Progresividad y no confiscación: inspiran y se predican del sistema tributario en su conjunto.</a:t>
            </a:r>
          </a:p>
          <a:p>
            <a:pPr marL="0" indent="0" algn="just">
              <a:buNone/>
            </a:pPr>
            <a:r>
              <a:rPr lang="es-ES" dirty="0"/>
              <a:t>- Capacidad económica: los tributos se establecen sobre manifestaciones reales y potenciales de riqueza, no </a:t>
            </a:r>
            <a:r>
              <a:rPr lang="es-ES" dirty="0" smtClean="0"/>
              <a:t>virtuales, ficticias o inexistentes</a:t>
            </a:r>
            <a:r>
              <a:rPr lang="es-ES" dirty="0"/>
              <a:t>.</a:t>
            </a:r>
          </a:p>
          <a:p>
            <a:pPr marL="0" indent="0" algn="just">
              <a:buNone/>
            </a:pPr>
            <a:r>
              <a:rPr lang="es-ES" dirty="0"/>
              <a:t>- Reserva de Ley: </a:t>
            </a:r>
            <a:r>
              <a:rPr lang="es-ES" dirty="0" smtClean="0"/>
              <a:t>especial </a:t>
            </a:r>
            <a:r>
              <a:rPr lang="es-ES" dirty="0"/>
              <a:t>relieve en ámbito </a:t>
            </a:r>
            <a:r>
              <a:rPr lang="es-ES" dirty="0" smtClean="0"/>
              <a:t>tributario</a:t>
            </a:r>
            <a:r>
              <a:rPr lang="es-ES" dirty="0"/>
              <a:t> </a:t>
            </a:r>
            <a:r>
              <a:rPr lang="es-ES" dirty="0" smtClean="0"/>
              <a:t>de la Ley como fuente del </a:t>
            </a:r>
            <a:r>
              <a:rPr lang="es-ES" dirty="0"/>
              <a:t>d</a:t>
            </a:r>
            <a:r>
              <a:rPr lang="es-ES" dirty="0" smtClean="0"/>
              <a:t>erecho </a:t>
            </a:r>
            <a:r>
              <a:rPr lang="es-ES" dirty="0"/>
              <a:t>t</a:t>
            </a:r>
            <a:r>
              <a:rPr lang="es-ES" dirty="0" smtClean="0"/>
              <a:t>ributario.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660005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1467</TotalTime>
  <Words>414</Words>
  <Application>Microsoft Office PowerPoint</Application>
  <PresentationFormat>Presentación en pantalla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Flujo</vt:lpstr>
      <vt:lpstr>SISTEMA FISCAL ESPAÑOL</vt:lpstr>
      <vt:lpstr>SISTEMA FISCAL ESPAÑOL</vt:lpstr>
      <vt:lpstr>EL SISTEMA FISCAL ESPAÑOL EN LA CONSTITUCIÓN ESPAÑOLA DE 1978</vt:lpstr>
      <vt:lpstr>EL SISTEMA FISCAL ESPAÑOL EN LA CONSTITUCIÓN ESPAÑOLA DE 1978</vt:lpstr>
      <vt:lpstr>EL SISTEMA FISCAL ESPAÑOL EN LA CONSTITUCIÓN ESPAÑOLA DE 1978</vt:lpstr>
      <vt:lpstr>EL SISTEMA TRIBUTARIO ESPAÑOL</vt:lpstr>
      <vt:lpstr>EL SISTEMA TRIBUTARIO ESPAÑOL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FISCAL ESPAÑOL</dc:title>
  <dc:creator>PC</dc:creator>
  <cp:lastModifiedBy>PC</cp:lastModifiedBy>
  <cp:revision>8</cp:revision>
  <dcterms:created xsi:type="dcterms:W3CDTF">2025-08-14T10:14:01Z</dcterms:created>
  <dcterms:modified xsi:type="dcterms:W3CDTF">2025-08-15T10:41:35Z</dcterms:modified>
</cp:coreProperties>
</file>