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59" r:id="rId6"/>
    <p:sldId id="262" r:id="rId7"/>
    <p:sldId id="263" r:id="rId8"/>
    <p:sldId id="261"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1D9FB3A-7D51-4348-949F-E6F50A3A3C77}" type="datetimeFigureOut">
              <a:rPr lang="es-ES" smtClean="0"/>
              <a:t>25/08/2025</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D97C4FE0-95A6-4B09-A554-48F490A8A00F}"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1D9FB3A-7D51-4348-949F-E6F50A3A3C77}" type="datetimeFigureOut">
              <a:rPr lang="es-ES" smtClean="0"/>
              <a:t>25/08/2025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1D9FB3A-7D51-4348-949F-E6F50A3A3C77}" type="datetimeFigureOut">
              <a:rPr lang="es-ES" smtClean="0"/>
              <a:t>25/08/2025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1D9FB3A-7D51-4348-949F-E6F50A3A3C77}" type="datetimeFigureOut">
              <a:rPr lang="es-ES" smtClean="0"/>
              <a:t>25/08/2025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1D9FB3A-7D51-4348-949F-E6F50A3A3C77}" type="datetimeFigureOut">
              <a:rPr lang="es-ES" smtClean="0"/>
              <a:t>25/08/2025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51D9FB3A-7D51-4348-949F-E6F50A3A3C77}" type="datetimeFigureOut">
              <a:rPr lang="es-ES" smtClean="0"/>
              <a:t>25/08/2025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97C4FE0-95A6-4B09-A554-48F490A8A00F}" type="slidenum">
              <a:rPr lang="es-ES" smtClean="0"/>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51D9FB3A-7D51-4348-949F-E6F50A3A3C77}" type="datetimeFigureOut">
              <a:rPr lang="es-ES" smtClean="0"/>
              <a:t>25/08/2025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97C4FE0-95A6-4B09-A554-48F490A8A00F}" type="slidenum">
              <a:rPr lang="es-ES" smtClean="0"/>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51D9FB3A-7D51-4348-949F-E6F50A3A3C77}" type="datetimeFigureOut">
              <a:rPr lang="es-ES" smtClean="0"/>
              <a:t>25/08/2025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9FB3A-7D51-4348-949F-E6F50A3A3C77}" type="datetimeFigureOut">
              <a:rPr lang="es-ES" smtClean="0"/>
              <a:t>25/08/2025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97C4FE0-95A6-4B09-A554-48F490A8A00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51D9FB3A-7D51-4348-949F-E6F50A3A3C77}" type="datetimeFigureOut">
              <a:rPr lang="es-ES" smtClean="0"/>
              <a:t>25/08/2025</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D97C4FE0-95A6-4B09-A554-48F490A8A00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51D9FB3A-7D51-4348-949F-E6F50A3A3C77}" type="datetimeFigureOut">
              <a:rPr lang="es-ES" smtClean="0"/>
              <a:t>25/08/2025</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D97C4FE0-95A6-4B09-A554-48F490A8A00F}"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1D9FB3A-7D51-4348-949F-E6F50A3A3C77}" type="datetimeFigureOut">
              <a:rPr lang="es-ES" smtClean="0"/>
              <a:t>25/08/2025</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D97C4FE0-95A6-4B09-A554-48F490A8A00F}"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63688" y="2348880"/>
            <a:ext cx="5723468" cy="1944216"/>
          </a:xfrm>
        </p:spPr>
        <p:txBody>
          <a:bodyPr>
            <a:normAutofit/>
          </a:bodyPr>
          <a:lstStyle/>
          <a:p>
            <a:r>
              <a:rPr lang="es-ES" sz="4000" dirty="0" smtClean="0">
                <a:solidFill>
                  <a:srgbClr val="002060"/>
                </a:solidFill>
              </a:rPr>
              <a:t>Los tributos en el </a:t>
            </a:r>
            <a:br>
              <a:rPr lang="es-ES" sz="4000" dirty="0" smtClean="0">
                <a:solidFill>
                  <a:srgbClr val="002060"/>
                </a:solidFill>
              </a:rPr>
            </a:br>
            <a:r>
              <a:rPr lang="es-ES" sz="4000" dirty="0" smtClean="0">
                <a:solidFill>
                  <a:srgbClr val="002060"/>
                </a:solidFill>
              </a:rPr>
              <a:t>sistema tributario español</a:t>
            </a:r>
            <a:endParaRPr lang="es-ES" sz="4000" dirty="0">
              <a:solidFill>
                <a:srgbClr val="002060"/>
              </a:solidFill>
            </a:endParaRPr>
          </a:p>
        </p:txBody>
      </p:sp>
    </p:spTree>
    <p:extLst>
      <p:ext uri="{BB962C8B-B14F-4D97-AF65-F5344CB8AC3E}">
        <p14:creationId xmlns:p14="http://schemas.microsoft.com/office/powerpoint/2010/main" val="981131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002060"/>
                </a:solidFill>
              </a:rPr>
              <a:t>Reserva de ley y </a:t>
            </a:r>
            <a:br>
              <a:rPr lang="es-ES" dirty="0" smtClean="0">
                <a:solidFill>
                  <a:srgbClr val="002060"/>
                </a:solidFill>
              </a:rPr>
            </a:br>
            <a:r>
              <a:rPr lang="es-ES" dirty="0" smtClean="0">
                <a:solidFill>
                  <a:srgbClr val="002060"/>
                </a:solidFill>
              </a:rPr>
              <a:t>Ley General Tributaria</a:t>
            </a:r>
            <a:endParaRPr lang="es-ES" dirty="0">
              <a:solidFill>
                <a:srgbClr val="002060"/>
              </a:solidFill>
            </a:endParaRPr>
          </a:p>
        </p:txBody>
      </p:sp>
      <p:sp>
        <p:nvSpPr>
          <p:cNvPr id="3" name="2 Marcador de contenido"/>
          <p:cNvSpPr>
            <a:spLocks noGrp="1"/>
          </p:cNvSpPr>
          <p:nvPr>
            <p:ph idx="1"/>
          </p:nvPr>
        </p:nvSpPr>
        <p:spPr/>
        <p:txBody>
          <a:bodyPr>
            <a:normAutofit fontScale="77500" lnSpcReduction="20000"/>
          </a:bodyPr>
          <a:lstStyle/>
          <a:p>
            <a:pPr algn="just"/>
            <a:r>
              <a:rPr lang="es-ES" dirty="0" smtClean="0"/>
              <a:t>La Constitución declara expresamente la reserva de ley en el ámbito </a:t>
            </a:r>
            <a:r>
              <a:rPr lang="es-ES" dirty="0" smtClean="0"/>
              <a:t>del sistema tributario español</a:t>
            </a:r>
            <a:r>
              <a:rPr lang="es-ES" dirty="0" smtClean="0"/>
              <a:t>.</a:t>
            </a:r>
          </a:p>
          <a:p>
            <a:pPr marL="0" indent="0" algn="just">
              <a:buNone/>
            </a:pPr>
            <a:endParaRPr lang="es-ES" dirty="0" smtClean="0"/>
          </a:p>
          <a:p>
            <a:pPr algn="just"/>
            <a:r>
              <a:rPr lang="es-ES" dirty="0" smtClean="0"/>
              <a:t>La reserva legal en materia tributaria implica, a grandes rasgos, que la creación, configuración y aplicación de los tributos sea regulada mediante normas con rango de ley.</a:t>
            </a:r>
          </a:p>
          <a:p>
            <a:pPr algn="just"/>
            <a:endParaRPr lang="es-ES" dirty="0" smtClean="0"/>
          </a:p>
          <a:p>
            <a:pPr algn="just"/>
            <a:r>
              <a:rPr lang="es-ES" dirty="0" smtClean="0"/>
              <a:t>La </a:t>
            </a:r>
            <a:r>
              <a:rPr lang="es-ES" dirty="0"/>
              <a:t>Ley General Tributaria </a:t>
            </a:r>
            <a:r>
              <a:rPr lang="es-ES" dirty="0" smtClean="0"/>
              <a:t>(en adelante, </a:t>
            </a:r>
            <a:r>
              <a:rPr lang="es-ES" i="1" dirty="0" smtClean="0"/>
              <a:t>LGT</a:t>
            </a:r>
            <a:r>
              <a:rPr lang="es-ES" dirty="0" smtClean="0"/>
              <a:t>) es la norma jurídica con rango de ley que representa </a:t>
            </a:r>
            <a:r>
              <a:rPr lang="es-ES" i="1" dirty="0"/>
              <a:t>el eje central del ordenamiento tributario donde se recogen sus principios esenciales y se regulan las relaciones entre la Administración tributaria y los </a:t>
            </a:r>
            <a:r>
              <a:rPr lang="es-ES" i="1" dirty="0" smtClean="0"/>
              <a:t>contribuyentes</a:t>
            </a:r>
            <a:r>
              <a:rPr lang="es-ES" dirty="0" smtClean="0"/>
              <a:t>.</a:t>
            </a:r>
            <a:endParaRPr lang="es-ES" dirty="0"/>
          </a:p>
        </p:txBody>
      </p:sp>
    </p:spTree>
    <p:extLst>
      <p:ext uri="{BB962C8B-B14F-4D97-AF65-F5344CB8AC3E}">
        <p14:creationId xmlns:p14="http://schemas.microsoft.com/office/powerpoint/2010/main" val="168902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smtClean="0">
                <a:solidFill>
                  <a:srgbClr val="002060"/>
                </a:solidFill>
              </a:rPr>
              <a:t>El tributo </a:t>
            </a:r>
            <a:r>
              <a:rPr lang="es-ES" sz="3600" dirty="0" smtClean="0">
                <a:solidFill>
                  <a:srgbClr val="002060"/>
                </a:solidFill>
              </a:rPr>
              <a:t>en la </a:t>
            </a:r>
            <a:r>
              <a:rPr lang="es-ES" sz="3600" dirty="0" smtClean="0">
                <a:solidFill>
                  <a:srgbClr val="002060"/>
                </a:solidFill>
              </a:rPr>
              <a:t>LGT: concepto y finalidad</a:t>
            </a:r>
            <a:endParaRPr lang="es-ES" sz="3600" dirty="0">
              <a:solidFill>
                <a:srgbClr val="002060"/>
              </a:solidFill>
            </a:endParaRPr>
          </a:p>
        </p:txBody>
      </p:sp>
      <p:sp>
        <p:nvSpPr>
          <p:cNvPr id="3" name="2 Marcador de contenido"/>
          <p:cNvSpPr>
            <a:spLocks noGrp="1"/>
          </p:cNvSpPr>
          <p:nvPr>
            <p:ph idx="1"/>
          </p:nvPr>
        </p:nvSpPr>
        <p:spPr/>
        <p:txBody>
          <a:bodyPr>
            <a:normAutofit fontScale="92500"/>
          </a:bodyPr>
          <a:lstStyle/>
          <a:p>
            <a:pPr algn="just">
              <a:buFont typeface="Wingdings" pitchFamily="2" charset="2"/>
              <a:buChar char="v"/>
            </a:pPr>
            <a:r>
              <a:rPr lang="es-ES" sz="1900" dirty="0"/>
              <a:t>Los </a:t>
            </a:r>
            <a:r>
              <a:rPr lang="es-ES" sz="1900" dirty="0"/>
              <a:t>tributos son los ingresos públicos que consisten en prestaciones pecuniarias exigidas por una Administración pública como consecuencia de la realización del supuesto de hecho al que la ley vincula el deber de </a:t>
            </a:r>
            <a:r>
              <a:rPr lang="es-ES" sz="1900" dirty="0" smtClean="0"/>
              <a:t>contribuir.</a:t>
            </a:r>
          </a:p>
          <a:p>
            <a:pPr algn="just">
              <a:buFont typeface="Wingdings" pitchFamily="2" charset="2"/>
              <a:buChar char="v"/>
            </a:pPr>
            <a:r>
              <a:rPr lang="es-ES" sz="1900" dirty="0" smtClean="0"/>
              <a:t>El </a:t>
            </a:r>
            <a:r>
              <a:rPr lang="es-ES" sz="1900" dirty="0"/>
              <a:t>fin </a:t>
            </a:r>
            <a:r>
              <a:rPr lang="es-ES" sz="1900" dirty="0"/>
              <a:t>primordial </a:t>
            </a:r>
            <a:r>
              <a:rPr lang="es-ES" sz="1900" dirty="0"/>
              <a:t>de los tributos es </a:t>
            </a:r>
            <a:r>
              <a:rPr lang="es-ES" sz="1900" dirty="0"/>
              <a:t>obtener los ingresos necesarios para el sostenimiento de los gastos </a:t>
            </a:r>
            <a:r>
              <a:rPr lang="es-ES" sz="1900" dirty="0" smtClean="0"/>
              <a:t>públicos.</a:t>
            </a:r>
          </a:p>
          <a:p>
            <a:pPr algn="just">
              <a:buFont typeface="Wingdings" pitchFamily="2" charset="2"/>
              <a:buChar char="v"/>
            </a:pPr>
            <a:r>
              <a:rPr lang="es-ES" sz="1900" dirty="0" smtClean="0"/>
              <a:t>Los </a:t>
            </a:r>
            <a:r>
              <a:rPr lang="es-ES" sz="1900" dirty="0"/>
              <a:t>tributos, además de ser medios para obtener los recursos necesarios para el sostenimiento de los gastos públicos, podrán servir como instrumentos de la política económica general y atender a la realización de los principios y fines contenidos en la Constitución</a:t>
            </a:r>
            <a:r>
              <a:rPr lang="es-ES" sz="1900" dirty="0" smtClean="0"/>
              <a:t>.</a:t>
            </a:r>
          </a:p>
          <a:p>
            <a:pPr marL="0" indent="0" algn="ctr">
              <a:buNone/>
            </a:pPr>
            <a:r>
              <a:rPr lang="es-ES" sz="1900" dirty="0"/>
              <a:t>(artículo 2.1 LGT)</a:t>
            </a:r>
            <a:endParaRPr lang="es-ES" sz="1900" dirty="0"/>
          </a:p>
          <a:p>
            <a:pPr algn="just">
              <a:buFontTx/>
              <a:buChar char="-"/>
            </a:pPr>
            <a:endParaRPr lang="es-ES" dirty="0" smtClean="0"/>
          </a:p>
        </p:txBody>
      </p:sp>
    </p:spTree>
    <p:extLst>
      <p:ext uri="{BB962C8B-B14F-4D97-AF65-F5344CB8AC3E}">
        <p14:creationId xmlns:p14="http://schemas.microsoft.com/office/powerpoint/2010/main" val="295398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002060"/>
                </a:solidFill>
              </a:rPr>
              <a:t>Las características del tributo</a:t>
            </a:r>
            <a:endParaRPr lang="es-ES" dirty="0"/>
          </a:p>
        </p:txBody>
      </p:sp>
      <p:sp>
        <p:nvSpPr>
          <p:cNvPr id="3" name="2 Marcador de contenido"/>
          <p:cNvSpPr>
            <a:spLocks noGrp="1"/>
          </p:cNvSpPr>
          <p:nvPr>
            <p:ph idx="1"/>
          </p:nvPr>
        </p:nvSpPr>
        <p:spPr>
          <a:xfrm>
            <a:off x="1403648" y="1844824"/>
            <a:ext cx="6480720" cy="3744416"/>
          </a:xfrm>
        </p:spPr>
        <p:txBody>
          <a:bodyPr>
            <a:normAutofit fontScale="92500" lnSpcReduction="20000"/>
          </a:bodyPr>
          <a:lstStyle/>
          <a:p>
            <a:pPr marL="0" indent="0">
              <a:buNone/>
            </a:pPr>
            <a:r>
              <a:rPr lang="es-ES" sz="2000" dirty="0" smtClean="0"/>
              <a:t>La definición de tributo contenida en el artículo 2 de la LGT hace referencia a las siguientes características</a:t>
            </a:r>
            <a:r>
              <a:rPr lang="es-ES" sz="2000" dirty="0" smtClean="0"/>
              <a:t>:</a:t>
            </a:r>
          </a:p>
          <a:p>
            <a:pPr marL="0" indent="0">
              <a:buNone/>
            </a:pPr>
            <a:endParaRPr lang="es-ES" sz="2000" dirty="0" smtClean="0"/>
          </a:p>
          <a:p>
            <a:pPr marL="0" indent="0">
              <a:buNone/>
            </a:pPr>
            <a:r>
              <a:rPr lang="es-ES" sz="2000" dirty="0" smtClean="0"/>
              <a:t>1. Ingreso de naturaleza pública.</a:t>
            </a:r>
          </a:p>
          <a:p>
            <a:pPr marL="0" indent="0">
              <a:buNone/>
            </a:pPr>
            <a:r>
              <a:rPr lang="es-ES" sz="2000" dirty="0" smtClean="0"/>
              <a:t>2.Prestación pecuniaria.</a:t>
            </a:r>
          </a:p>
          <a:p>
            <a:pPr marL="0" indent="0">
              <a:buNone/>
            </a:pPr>
            <a:r>
              <a:rPr lang="es-ES" sz="2000" dirty="0" smtClean="0"/>
              <a:t>3. Exigencia por una Administración pública,</a:t>
            </a:r>
          </a:p>
          <a:p>
            <a:pPr marL="0" indent="0">
              <a:buNone/>
            </a:pPr>
            <a:r>
              <a:rPr lang="es-ES" sz="2000" dirty="0" smtClean="0"/>
              <a:t>4. Realización de un supuesto de hecho manifestativo de capacidad </a:t>
            </a:r>
            <a:r>
              <a:rPr lang="es-ES" sz="2000" dirty="0" smtClean="0"/>
              <a:t>económica.</a:t>
            </a:r>
            <a:endParaRPr lang="es-ES" sz="2000" dirty="0" smtClean="0"/>
          </a:p>
          <a:p>
            <a:pPr marL="0" indent="0">
              <a:buNone/>
            </a:pPr>
            <a:r>
              <a:rPr lang="es-ES" sz="2000" dirty="0" smtClean="0"/>
              <a:t>5. Deber de contribuir</a:t>
            </a:r>
            <a:r>
              <a:rPr lang="es-ES" sz="2000" dirty="0" smtClean="0"/>
              <a:t>.</a:t>
            </a:r>
          </a:p>
          <a:p>
            <a:pPr marL="0" indent="0">
              <a:buNone/>
            </a:pPr>
            <a:r>
              <a:rPr lang="es-ES" sz="2000" dirty="0" smtClean="0"/>
              <a:t>6. Finalidad: obtener </a:t>
            </a:r>
            <a:r>
              <a:rPr lang="es-ES" sz="2000" dirty="0"/>
              <a:t>los ingresos necesarios para el sostenimiento de los gastos </a:t>
            </a:r>
            <a:r>
              <a:rPr lang="es-ES" sz="2000" dirty="0" smtClean="0"/>
              <a:t>públicos; </a:t>
            </a:r>
            <a:r>
              <a:rPr lang="es-ES" sz="2000" dirty="0"/>
              <a:t>instrumentos de la política económica </a:t>
            </a:r>
            <a:r>
              <a:rPr lang="es-ES" sz="2000" dirty="0" smtClean="0"/>
              <a:t>general; </a:t>
            </a:r>
            <a:r>
              <a:rPr lang="es-ES" sz="2000" dirty="0"/>
              <a:t>atender a la realización de los principios y fines contenidos en la </a:t>
            </a:r>
            <a:r>
              <a:rPr lang="es-ES" sz="2000" dirty="0" smtClean="0"/>
              <a:t>Constitución.</a:t>
            </a:r>
            <a:endParaRPr lang="es-ES" sz="2000" dirty="0" smtClean="0"/>
          </a:p>
          <a:p>
            <a:pPr marL="0" indent="0">
              <a:buNone/>
            </a:pPr>
            <a:endParaRPr lang="es-ES" sz="2000" dirty="0"/>
          </a:p>
        </p:txBody>
      </p:sp>
    </p:spTree>
    <p:extLst>
      <p:ext uri="{BB962C8B-B14F-4D97-AF65-F5344CB8AC3E}">
        <p14:creationId xmlns:p14="http://schemas.microsoft.com/office/powerpoint/2010/main" val="3942463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2060"/>
                </a:solidFill>
              </a:rPr>
              <a:t>Clases de tributos</a:t>
            </a:r>
            <a:endParaRPr lang="es-ES" dirty="0">
              <a:solidFill>
                <a:srgbClr val="002060"/>
              </a:solidFill>
            </a:endParaRPr>
          </a:p>
        </p:txBody>
      </p:sp>
      <p:sp>
        <p:nvSpPr>
          <p:cNvPr id="3" name="2 Marcador de contenido"/>
          <p:cNvSpPr>
            <a:spLocks noGrp="1"/>
          </p:cNvSpPr>
          <p:nvPr>
            <p:ph idx="1"/>
          </p:nvPr>
        </p:nvSpPr>
        <p:spPr>
          <a:xfrm>
            <a:off x="1475656" y="2276872"/>
            <a:ext cx="6196405" cy="2808312"/>
          </a:xfrm>
        </p:spPr>
        <p:txBody>
          <a:bodyPr>
            <a:normAutofit fontScale="40000" lnSpcReduction="20000"/>
          </a:bodyPr>
          <a:lstStyle/>
          <a:p>
            <a:pPr marL="0" indent="0">
              <a:buNone/>
            </a:pPr>
            <a:r>
              <a:rPr lang="es-ES" sz="5900" dirty="0"/>
              <a:t>Los tributos se clasifican </a:t>
            </a:r>
            <a:r>
              <a:rPr lang="es-ES" sz="5900" dirty="0" smtClean="0"/>
              <a:t>en:</a:t>
            </a:r>
          </a:p>
          <a:p>
            <a:pPr marL="0" indent="0">
              <a:buNone/>
            </a:pPr>
            <a:endParaRPr lang="es-ES" sz="5900" dirty="0" smtClean="0"/>
          </a:p>
          <a:p>
            <a:r>
              <a:rPr lang="es-ES" sz="5900" dirty="0" smtClean="0"/>
              <a:t>T</a:t>
            </a:r>
            <a:r>
              <a:rPr lang="es-ES" sz="5900" dirty="0" smtClean="0"/>
              <a:t>asas</a:t>
            </a:r>
            <a:endParaRPr lang="es-ES" sz="5900" dirty="0"/>
          </a:p>
          <a:p>
            <a:r>
              <a:rPr lang="es-ES" sz="5900" dirty="0" smtClean="0"/>
              <a:t>Contribuciones </a:t>
            </a:r>
            <a:r>
              <a:rPr lang="es-ES" sz="5900" dirty="0"/>
              <a:t>especiales </a:t>
            </a:r>
            <a:endParaRPr lang="es-ES" sz="5900" dirty="0" smtClean="0"/>
          </a:p>
          <a:p>
            <a:r>
              <a:rPr lang="es-ES" sz="5900" dirty="0" smtClean="0"/>
              <a:t>Impuestos </a:t>
            </a:r>
          </a:p>
          <a:p>
            <a:pPr algn="ctr"/>
            <a:endParaRPr lang="es-ES" sz="5900" dirty="0"/>
          </a:p>
          <a:p>
            <a:pPr marL="0" indent="0" algn="ctr">
              <a:buNone/>
            </a:pPr>
            <a:r>
              <a:rPr lang="es-ES" sz="5900" dirty="0" smtClean="0"/>
              <a:t>(</a:t>
            </a:r>
            <a:r>
              <a:rPr lang="es-ES" sz="5900" dirty="0"/>
              <a:t>artículo </a:t>
            </a:r>
            <a:r>
              <a:rPr lang="es-ES" sz="5900" dirty="0" smtClean="0"/>
              <a:t>2.2 </a:t>
            </a:r>
            <a:r>
              <a:rPr lang="es-ES" sz="5900" dirty="0"/>
              <a:t>LGT</a:t>
            </a:r>
            <a:r>
              <a:rPr lang="es-ES" sz="5900" dirty="0" smtClean="0"/>
              <a:t>)</a:t>
            </a:r>
            <a:endParaRPr lang="es-ES" sz="5900" dirty="0"/>
          </a:p>
          <a:p>
            <a:endParaRPr lang="es-ES" dirty="0"/>
          </a:p>
        </p:txBody>
      </p:sp>
    </p:spTree>
    <p:extLst>
      <p:ext uri="{BB962C8B-B14F-4D97-AF65-F5344CB8AC3E}">
        <p14:creationId xmlns:p14="http://schemas.microsoft.com/office/powerpoint/2010/main" val="858829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2060"/>
                </a:solidFill>
              </a:rPr>
              <a:t>Tasas</a:t>
            </a:r>
            <a:endParaRPr lang="es-ES" dirty="0"/>
          </a:p>
        </p:txBody>
      </p:sp>
      <p:sp>
        <p:nvSpPr>
          <p:cNvPr id="3" name="2 Marcador de contenido"/>
          <p:cNvSpPr>
            <a:spLocks noGrp="1"/>
          </p:cNvSpPr>
          <p:nvPr>
            <p:ph idx="1"/>
          </p:nvPr>
        </p:nvSpPr>
        <p:spPr>
          <a:xfrm>
            <a:off x="1463040" y="1772816"/>
            <a:ext cx="6709360" cy="4032448"/>
          </a:xfrm>
        </p:spPr>
        <p:txBody>
          <a:bodyPr>
            <a:normAutofit fontScale="92500" lnSpcReduction="20000"/>
          </a:bodyPr>
          <a:lstStyle/>
          <a:p>
            <a:pPr algn="just"/>
            <a:r>
              <a:rPr lang="es-ES" sz="2600" dirty="0"/>
              <a:t>T</a:t>
            </a:r>
            <a:r>
              <a:rPr lang="es-ES" sz="2600" dirty="0"/>
              <a:t>ributos </a:t>
            </a:r>
            <a:r>
              <a:rPr lang="es-ES" sz="2600" dirty="0"/>
              <a:t>cuyo hecho imponible consiste en la utilización privativa o el aprovechamiento especial del dominio público, la prestación de servicios o la realización de actividades en régimen de derecho público que se refieran, afecten o beneficien de modo particular al obligado tributario, cuando los servicios o actividades no sean de solicitud o recepción voluntaria para los obligados tributarios o no se presten o realicen por el sector </a:t>
            </a:r>
            <a:r>
              <a:rPr lang="es-ES" sz="2600" dirty="0"/>
              <a:t>privado</a:t>
            </a:r>
            <a:r>
              <a:rPr lang="es-ES" dirty="0" smtClean="0"/>
              <a:t>.</a:t>
            </a:r>
          </a:p>
          <a:p>
            <a:pPr marL="0" indent="0" algn="just">
              <a:buNone/>
            </a:pPr>
            <a:endParaRPr lang="es-ES" dirty="0" smtClean="0"/>
          </a:p>
          <a:p>
            <a:pPr marL="0" indent="0" algn="ctr">
              <a:buNone/>
            </a:pPr>
            <a:r>
              <a:rPr lang="es-ES" sz="2600" dirty="0"/>
              <a:t>(artículo </a:t>
            </a:r>
            <a:r>
              <a:rPr lang="es-ES" sz="2600" dirty="0"/>
              <a:t>2.2.a) </a:t>
            </a:r>
            <a:r>
              <a:rPr lang="es-ES" sz="2600" dirty="0"/>
              <a:t>LGT)</a:t>
            </a:r>
          </a:p>
          <a:p>
            <a:pPr algn="just"/>
            <a:endParaRPr lang="es-ES" dirty="0"/>
          </a:p>
        </p:txBody>
      </p:sp>
    </p:spTree>
    <p:extLst>
      <p:ext uri="{BB962C8B-B14F-4D97-AF65-F5344CB8AC3E}">
        <p14:creationId xmlns:p14="http://schemas.microsoft.com/office/powerpoint/2010/main" val="208218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a:solidFill>
                  <a:srgbClr val="002060"/>
                </a:solidFill>
              </a:rPr>
              <a:t>C</a:t>
            </a:r>
            <a:r>
              <a:rPr lang="es-ES" dirty="0" smtClean="0">
                <a:solidFill>
                  <a:srgbClr val="002060"/>
                </a:solidFill>
              </a:rPr>
              <a:t>ontribuciones especiales</a:t>
            </a:r>
            <a:endParaRPr lang="es-ES" dirty="0"/>
          </a:p>
        </p:txBody>
      </p:sp>
      <p:sp>
        <p:nvSpPr>
          <p:cNvPr id="3" name="2 Marcador de contenido"/>
          <p:cNvSpPr>
            <a:spLocks noGrp="1"/>
          </p:cNvSpPr>
          <p:nvPr>
            <p:ph idx="1"/>
          </p:nvPr>
        </p:nvSpPr>
        <p:spPr/>
        <p:txBody>
          <a:bodyPr/>
          <a:lstStyle/>
          <a:p>
            <a:pPr algn="just"/>
            <a:r>
              <a:rPr lang="es-ES" dirty="0"/>
              <a:t>T</a:t>
            </a:r>
            <a:r>
              <a:rPr lang="es-ES" dirty="0" smtClean="0"/>
              <a:t>ributos </a:t>
            </a:r>
            <a:r>
              <a:rPr lang="es-ES" dirty="0"/>
              <a:t>cuyo hecho imponible consiste en la obtención por el obligado tributario de un beneficio o de un aumento de valor de sus bienes como consecuencia de la realización de obras públicas o del establecimiento o ampliación de servicios </a:t>
            </a:r>
            <a:r>
              <a:rPr lang="es-ES" dirty="0" smtClean="0"/>
              <a:t>públicos.</a:t>
            </a:r>
          </a:p>
          <a:p>
            <a:pPr algn="just"/>
            <a:endParaRPr lang="es-ES" dirty="0"/>
          </a:p>
          <a:p>
            <a:pPr marL="0" indent="0" algn="ctr">
              <a:buNone/>
            </a:pPr>
            <a:r>
              <a:rPr lang="es-ES" dirty="0"/>
              <a:t>(artículo </a:t>
            </a:r>
            <a:r>
              <a:rPr lang="es-ES" dirty="0" smtClean="0"/>
              <a:t>2.2.b) </a:t>
            </a:r>
            <a:r>
              <a:rPr lang="es-ES" dirty="0"/>
              <a:t>LGT)</a:t>
            </a:r>
          </a:p>
          <a:p>
            <a:pPr marL="0" indent="0" algn="just">
              <a:buNone/>
            </a:pPr>
            <a:endParaRPr lang="es-ES" dirty="0"/>
          </a:p>
        </p:txBody>
      </p:sp>
    </p:spTree>
    <p:extLst>
      <p:ext uri="{BB962C8B-B14F-4D97-AF65-F5344CB8AC3E}">
        <p14:creationId xmlns:p14="http://schemas.microsoft.com/office/powerpoint/2010/main" val="129987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a:solidFill>
                  <a:srgbClr val="002060"/>
                </a:solidFill>
              </a:rPr>
              <a:t>I</a:t>
            </a:r>
            <a:r>
              <a:rPr lang="es-ES" dirty="0" smtClean="0">
                <a:solidFill>
                  <a:srgbClr val="002060"/>
                </a:solidFill>
              </a:rPr>
              <a:t>mpuestos</a:t>
            </a:r>
            <a:endParaRPr lang="es-ES" dirty="0">
              <a:solidFill>
                <a:srgbClr val="002060"/>
              </a:solidFill>
            </a:endParaRPr>
          </a:p>
        </p:txBody>
      </p:sp>
      <p:sp>
        <p:nvSpPr>
          <p:cNvPr id="3" name="2 Marcador de contenido"/>
          <p:cNvSpPr>
            <a:spLocks noGrp="1"/>
          </p:cNvSpPr>
          <p:nvPr>
            <p:ph idx="1"/>
          </p:nvPr>
        </p:nvSpPr>
        <p:spPr/>
        <p:txBody>
          <a:bodyPr/>
          <a:lstStyle/>
          <a:p>
            <a:pPr algn="just"/>
            <a:r>
              <a:rPr lang="es-ES" dirty="0"/>
              <a:t>T</a:t>
            </a:r>
            <a:r>
              <a:rPr lang="es-ES" dirty="0" smtClean="0"/>
              <a:t>ributos </a:t>
            </a:r>
            <a:r>
              <a:rPr lang="es-ES" dirty="0"/>
              <a:t>exigidos sin contraprestación cuyo hecho imponible está constituido por negocios, actos o hechos que ponen de manifiesto la capacidad económica del </a:t>
            </a:r>
            <a:r>
              <a:rPr lang="es-ES" dirty="0" smtClean="0"/>
              <a:t>contribuyente.</a:t>
            </a:r>
          </a:p>
          <a:p>
            <a:pPr marL="0" indent="0" algn="just">
              <a:buNone/>
            </a:pPr>
            <a:endParaRPr lang="es-ES" dirty="0"/>
          </a:p>
          <a:p>
            <a:pPr marL="0" indent="0" algn="ctr">
              <a:buNone/>
            </a:pPr>
            <a:r>
              <a:rPr lang="es-ES" dirty="0"/>
              <a:t>(artículo </a:t>
            </a:r>
            <a:r>
              <a:rPr lang="es-ES" dirty="0" smtClean="0"/>
              <a:t>2.2.c) </a:t>
            </a:r>
            <a:r>
              <a:rPr lang="es-ES" dirty="0"/>
              <a:t>LGT)</a:t>
            </a:r>
          </a:p>
          <a:p>
            <a:pPr marL="0" indent="0" algn="just">
              <a:buNone/>
            </a:pPr>
            <a:endParaRPr lang="es-ES" dirty="0"/>
          </a:p>
        </p:txBody>
      </p:sp>
    </p:spTree>
    <p:extLst>
      <p:ext uri="{BB962C8B-B14F-4D97-AF65-F5344CB8AC3E}">
        <p14:creationId xmlns:p14="http://schemas.microsoft.com/office/powerpoint/2010/main" val="213905128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4296</TotalTime>
  <Words>487</Words>
  <Application>Microsoft Office PowerPoint</Application>
  <PresentationFormat>Presentación en pantalla (4:3)</PresentationFormat>
  <Paragraphs>41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Chincheta</vt:lpstr>
      <vt:lpstr>Los tributos en el  sistema tributario español</vt:lpstr>
      <vt:lpstr>Reserva de ley y  Ley General Tributaria</vt:lpstr>
      <vt:lpstr>El tributo en la LGT: concepto y finalidad</vt:lpstr>
      <vt:lpstr>Las características del tributo</vt:lpstr>
      <vt:lpstr>Clases de tributos</vt:lpstr>
      <vt:lpstr>Tasas</vt:lpstr>
      <vt:lpstr>Contribuciones especiales</vt:lpstr>
      <vt:lpstr>Impuestos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tributos en el sistema tributario</dc:title>
  <dc:creator>PC</dc:creator>
  <cp:lastModifiedBy>PC</cp:lastModifiedBy>
  <cp:revision>13</cp:revision>
  <dcterms:created xsi:type="dcterms:W3CDTF">2025-08-15T11:05:55Z</dcterms:created>
  <dcterms:modified xsi:type="dcterms:W3CDTF">2025-08-25T16:41:20Z</dcterms:modified>
</cp:coreProperties>
</file>